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4" r:id="rId5"/>
    <p:sldId id="266" r:id="rId6"/>
    <p:sldId id="267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8" r:id="rId16"/>
    <p:sldId id="284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282" r:id="rId34"/>
    <p:sldId id="283" r:id="rId35"/>
    <p:sldId id="269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96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36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9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6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84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8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47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07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0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8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7CF48-95A7-4DC5-BD19-4864C2AF3F94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7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0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5" Type="http://schemas.microsoft.com/office/2007/relationships/hdphoto" Target="../media/hdphoto1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8.wdp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Relationship Id="rId9" Type="http://schemas.microsoft.com/office/2007/relationships/hdphoto" Target="../media/hdphoto1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20.wdp"/><Relationship Id="rId4" Type="http://schemas.openxmlformats.org/officeDocument/2006/relationships/image" Target="../media/image20.png"/><Relationship Id="rId9" Type="http://schemas.microsoft.com/office/2007/relationships/hdphoto" Target="../media/hdphoto2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28.wdp"/><Relationship Id="rId18" Type="http://schemas.openxmlformats.org/officeDocument/2006/relationships/image" Target="../media/image31.jpeg"/><Relationship Id="rId3" Type="http://schemas.microsoft.com/office/2007/relationships/hdphoto" Target="../media/hdphoto23.wdp"/><Relationship Id="rId7" Type="http://schemas.microsoft.com/office/2007/relationships/hdphoto" Target="../media/hdphoto25.wdp"/><Relationship Id="rId12" Type="http://schemas.openxmlformats.org/officeDocument/2006/relationships/image" Target="../media/image28.png"/><Relationship Id="rId17" Type="http://schemas.microsoft.com/office/2007/relationships/hdphoto" Target="../media/hdphoto30.wdp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microsoft.com/office/2007/relationships/hdphoto" Target="../media/hdphoto29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26.wdp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mprolit.ru/simprolit_panels.html" TargetMode="External"/><Relationship Id="rId13" Type="http://schemas.microsoft.com/office/2007/relationships/hdphoto" Target="../media/hdphoto34.wdp"/><Relationship Id="rId3" Type="http://schemas.openxmlformats.org/officeDocument/2006/relationships/image" Target="../media/image32.png"/><Relationship Id="rId7" Type="http://schemas.microsoft.com/office/2007/relationships/hdphoto" Target="../media/hdphoto32.wdp"/><Relationship Id="rId12" Type="http://schemas.openxmlformats.org/officeDocument/2006/relationships/image" Target="../media/image35.png"/><Relationship Id="rId2" Type="http://schemas.openxmlformats.org/officeDocument/2006/relationships/hyperlink" Target="http://www.simprolit.ru/simprolit_block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hyperlink" Target="http://www.simprolit.ru/simprolit_monolit.html" TargetMode="External"/><Relationship Id="rId5" Type="http://schemas.openxmlformats.org/officeDocument/2006/relationships/hyperlink" Target="http://www.simprolit.ru/simprolit_plates.html" TargetMode="External"/><Relationship Id="rId15" Type="http://schemas.microsoft.com/office/2007/relationships/hdphoto" Target="../media/hdphoto35.wdp"/><Relationship Id="rId10" Type="http://schemas.microsoft.com/office/2007/relationships/hdphoto" Target="../media/hdphoto33.wdp"/><Relationship Id="rId4" Type="http://schemas.microsoft.com/office/2007/relationships/hdphoto" Target="../media/hdphoto31.wdp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2.wdp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4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7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8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Казахстан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запатентованная разновидность легкого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5126399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состоящая из гранул пенополистирола, цемента, специальных добавок и воды. На основе этого материала доктор технологии и инжиниринга в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Милан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Девич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(Сербия)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и сертифицировал в России не только уникальный материал, но и предложил новую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России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строительства.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получила название — система монолитного строительства на основе несъемной опалубки из мелкоштучных блоков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4" y="2339102"/>
            <a:ext cx="4508083" cy="4025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389044"/>
            <a:ext cx="4831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4194" y="1963408"/>
            <a:ext cx="7435769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 Симпролит с технической стороны не только улучшает термические характеристики стен, но и технологически значительно облегчает и ускоряет строительство объектов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Учитывая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самих блоков Симпролит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140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блоков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наглядна легкость манипуляции, горизонтального и вертикального транспорта, меньшая нагрузка несущих конструктивных элементов, меньший вес конструкции объекта в целом и т. п.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кладке блоками Симпролит арматура для вертикальных обвязок устраивается непосредственно в пустоты блоков, опалубка горизонтальных обвязок формируется просто резкой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раскладкой таким образом полученных частей по уже построенной стене, а у оконных и дверных перемычек по подпорной/подпертой доске — вот и вся опалубка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всем этом, бетон в вертикальных и горизонтальных обвязках, отлитых в блоках из Симпролита, сразу термически защищен, то есть отсутствуют термические мосты. 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6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4222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При строительстве блоками симпролит получается: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значительно меньшая толщина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большая полезная (для продажи) площадь объекта в рамках одинаковых габаритов объекта;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затраты материалов;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лучшие теплотехнические характеристики;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потери тепла;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отличные характеристики "летней стабильности"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меньше "тактов" при строительстве;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более быстрое производство.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Вообще, элементы симпролит значительно сокращают цену строительства объектов всех назначений — промышленных, жилых, спортивных, деревенских и других, значительно улучшая притом их тепловые и другие характеристики. </a:t>
            </a:r>
          </a:p>
          <a:p>
            <a:pPr indent="180975" algn="just">
              <a:spcBef>
                <a:spcPts val="600"/>
              </a:spcBef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Хотя и отдельно взятые блоки симпролит дешевле, чем конкурентские изделия подобных термических характеристик, преимущества и общие сбережения при применении элементов симпролит наглядны, если учесть общую стоимость всех отдельных стадий и материалов, необходимых для получения качественно утепленного объекта.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конкурентно способности на рынке, современные строительные термоизоляционные материалы должны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удовлетворять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ряду строго определенных требований, в том числе: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масса, т.е. высокая пористость,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небольшое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водопоглощение,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хорошие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теплоизоляционные свойства,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паропроницаемости и воздухопроницаемости,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морозостойкость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химическая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биологическая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огнестойкость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приемлемая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себестоимости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патентованный полистиролбетон, представляет собой вид легкого бетона на основе агрегата из вспененных гранул полистирола - пенопласта. Причем, применение полистиролбетона в строительстве не новость уже несколько десятилетий. А именно,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вспененный полистирол обнаружен в 1951 году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очень быстро началось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легких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изделие изготовляется на основе гранул пенопласта, портландцемента, воды и специальных добавок. Само вспененные сырья - заранее приготовленных компактных шариков полистирола, очень просто можно проводить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горячей воде при температуре 98°С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 при температуре 110°С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тем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объемный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способом полученного агрегата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варьировать в пределах 10-40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Для изготовления Симпролита в основном используются гранулы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плотности 10-15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готовление Симпролита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2893100"/>
            <a:ext cx="3169318" cy="1528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Изготовление Симпролита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4463716"/>
            <a:ext cx="3169318" cy="1585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труктура Симпролит полистиролбетона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304" y="2893100"/>
            <a:ext cx="2607611" cy="3198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1240" y="6091351"/>
            <a:ext cx="316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ранулы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полистирола - пенопласта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3727" y="6151510"/>
            <a:ext cx="2682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Симпролит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полистиролбетона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2953260"/>
            <a:ext cx="59837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характеризируется небольшой объемной массой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низким коэффициентом тепло проводимости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150-300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низким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коэффициентом тепло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проводимости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,055-0,085 В/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практически не зависит от содержания влаги 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Паропроницаемость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0,110 до 0,135 мг/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мчПа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позволяет стенам, построенным из Симпролит блоков или утепленным Симпролит плитами нормально "дышать".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 также обладает и хорошими звукоизоляционными характеристиками.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Так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же, Симпролит характеризуется высокой морозостойкостью. Эксперименты показывают,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50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циклов замораживание-оттаивание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понижение прочности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1,5-1,8%.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Симпролит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 годный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испытаниями доказано, что суммарный показатель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токсичности этого материала в 1,5-2 раза меньше установленных норм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Симпролит характеризуется и большой биологической стойкостью ко всем насекомым и различным растительным и животным бактериям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Поведение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композита при пожаре таково, что гранулы полистирола при больших температурах испаряют, а само изделие при длительном воздействии огня переходит в цементный камень, а тление и пламя отсутствуют.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полистиролбетон в строительстве можно применять и отливкой на месте - для утепления кровель, выполненных из ребристых листов, в функции одновременной теплоизоляции, основы под гидроизоляцию и слоя для наклона плоских крыш, у полов для одновременного утепления и выравнивания междуэтажных конструкций (вместо цементной стяжки) на которые можно непосредственно укладывать любой вид проектированных полов и т.п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главные преимущества состоят в применении готовых монтажных элементов на основе Симпролита, в том числе: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 - Симпролит (Simprolit) плиты для утепления фасада,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  -  Симпролит (Simprolit) блоки для наружных стен,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 - Симпролит (Simprolit) перегородочные блоки и для обкладки фасад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СМП - Симпролит (Simprolit) плиты междуэтажных перекрытий,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СКП - Симпролит (Simprolit) кровельные плиты,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СПП - Симпролит (Simprolit) панели монтажных перегородок,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 - Симпролит (Simprolit) изоляционные панели для полов и сантехнических узлов,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 - Симпролит (Simprolit) легкие монтажные фасадные элементы типа аттики, балясин, карнизов и т.п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СУП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8" y="91474"/>
            <a:ext cx="149111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СБ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09" y="91474"/>
            <a:ext cx="1491117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БД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31" y="116087"/>
            <a:ext cx="155127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ПБ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11" y="116087"/>
            <a:ext cx="149111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СМП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474" y="116087"/>
            <a:ext cx="212976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СПП"/>
          <p:cNvPicPr/>
          <p:nvPr/>
        </p:nvPicPr>
        <p:blipFill>
          <a:blip r:embed="rId1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387" y="144856"/>
            <a:ext cx="1478915" cy="229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Рисунок 9" descr="СИП"/>
          <p:cNvPicPr/>
          <p:nvPr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882" y="144856"/>
            <a:ext cx="1478915" cy="2286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529795" y="2547016"/>
            <a:ext cx="69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30250" y="254701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86889" y="2547016"/>
            <a:ext cx="653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СБД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6648" y="2547016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35659" y="255051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49083" y="2517885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720542" y="2517885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98565" y="3099627"/>
            <a:ext cx="599487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плиты для утепления фасадов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772" y="3613158"/>
            <a:ext cx="1217815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Остальные преимущества применения Симпролит (Simprolit) плит состоят в: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дешевое общее утепление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отделка утепляемых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и более качественная изоляция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чердаков.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паропроницаемость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Удовлетворительная огнестойкость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 и устойчивость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3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9415" y="94410"/>
            <a:ext cx="6572585" cy="321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 блоки для кладки, самонесущие, могут применяться самостоятельно в малоэтажном строительстве, а также и как несъемная опалубка при производстве несущих и асейсмических бетонных элементов.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Характеризуются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чрезвычайными термическими свойствами, не только в отдельности, но и в системе, и поэтому система кладки Симпролит плитами в этом отношении многократно эффективнее, чем кладка традиционными материалами, какими являются полнотелый кирпич или кирпичные блоки.</a:t>
            </a:r>
            <a:endParaRPr lang="ru-RU" sz="17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Симпролит  СБ блоки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3" y="94410"/>
            <a:ext cx="3295985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импролит СБ блок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51" y="94410"/>
            <a:ext cx="1960481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619415" y="3543490"/>
            <a:ext cx="657258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СПБ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СПБ блоки для перегородок и обкладки фасада самый распространенный вид Симпролит блоков.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 надо отметить, что такие блоки толщиной всего 12 см по термическим свойствам более чем достаточны,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наружные фасадные стены в югославских климатических условиях, удовлетворяя притом не только зимним условиям но и условиям летней стабильности конструкции.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Притом, стены из СПБ блоков от 62% вплоть до 2,18 раза дешевле остальных вариантов фасадных стен объектов с несущей металлической или бетонной каркасной системой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 descr="Симпролит блок d=12,0 см - СПБ50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2" y="3543490"/>
            <a:ext cx="5377449" cy="28656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860680" y="6459069"/>
            <a:ext cx="3898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 d=12,0 см - СПБ50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кладки Симпролит (Simprolit)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блоками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точки зрения, можно отметить, что кладка Симпролит блоками представляет чрезвычайно выгодное решение. К примеру приводим факт,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8500 Евро можно купить больше 130м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типа СПБ50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которыми покрывается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в 1090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 же для всех ограждающих стен для цеха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1000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высотой 4,0 м на блоки нужно вложить только 6.400 Евро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 частности нужно подчеркнуть, что таким способом построенные стены не требуют дополнительного утепления и полностью соответствуют коэффициентам термической проводимости для югославской климатической зоны, так что эта система вероятно является самой дешевой системой кладки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наших, югославских условиях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46" y="2893100"/>
            <a:ext cx="3068453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67" y="2893100"/>
            <a:ext cx="2777691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175" y="2893099"/>
            <a:ext cx="2863917" cy="3459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95" y="2893099"/>
            <a:ext cx="2629702" cy="3459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42980" y="6420671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8" y="176663"/>
            <a:ext cx="3379665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548" y="176664"/>
            <a:ext cx="2833037" cy="25184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9" y="176663"/>
            <a:ext cx="2194560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853" y="176662"/>
            <a:ext cx="2559918" cy="2518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791548" y="2871736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028" y="3417731"/>
            <a:ext cx="12104972" cy="3439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 заключение, что строительством Симпролит (Simprolit) блоками получается: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значительно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меньшая толщина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большая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полезная (для продажи) площадь объекта в рамках одинаковых габаритов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материалов;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лучшие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теплотехнические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отличные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"летней стабильности"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"тактов"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строительстве;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быстрое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6284" y="94409"/>
            <a:ext cx="4518225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перекрытия и кровельные плиты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1488" y="2571799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плита перекрытия СМП и кровельная плита - СКП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плиты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1" y="463164"/>
            <a:ext cx="2812567" cy="2039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плиты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276" y="463162"/>
            <a:ext cx="3073008" cy="2024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плиты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142" y="463162"/>
            <a:ext cx="2820352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плиты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568" y="463163"/>
            <a:ext cx="2768331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Рисунок 180" descr="гидроизоляция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8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79" descr="гидроизоляция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45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78" descr="гидроизоляция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2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77" descr="гидроизоляция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19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гидроизоляция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068" y="3595934"/>
            <a:ext cx="3155163" cy="3127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091487" y="3083866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выполненные 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(Simprolit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блоков и панелей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4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simprolit.ru/images/pic.jpg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26" y="98658"/>
            <a:ext cx="2696771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://www.simprolit.ru/images/pic_1.jpg">
            <a:hlinkClick r:id="rId5"/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57" y="98658"/>
            <a:ext cx="2811380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://www.simprolit.ru/images/pic_2.jpg">
            <a:hlinkClick r:id="rId8"/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97" y="98658"/>
            <a:ext cx="2662139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simprolit.ru/images/pic_3.jpg">
            <a:hlinkClick r:id="rId11"/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096" y="98658"/>
            <a:ext cx="2904472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007729" y="2902016"/>
            <a:ext cx="207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13754" y="2914048"/>
            <a:ext cx="2138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02877" y="2904785"/>
            <a:ext cx="2196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панели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10" y="3271348"/>
            <a:ext cx="12148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многолетних исследований НИИ "Теплостен" создал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промышленное производство новейший строительный материал — теплоэффективный стеновой блок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Теплостен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материал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 практически все необходимые для комфортного проживания составляющие стены современного каменного дома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studfile.net/html/2706/72/html_LG3biyrFsL.cJS8/htmlconvd-gquno7265x1.jp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230"/>
          <a:stretch/>
        </p:blipFill>
        <p:spPr bwMode="auto">
          <a:xfrm>
            <a:off x="126209" y="5025286"/>
            <a:ext cx="4145001" cy="1832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397649" y="4549676"/>
            <a:ext cx="779458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блоки имеют трехслойную конструкцию: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несущий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поризованный керамзитобетон класса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В7,5—В10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1200—1400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пенополистирол плотностью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фактурный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(защитно-декоративный) слой из обычного бетона класса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В10—В12,5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1500—1700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и несущий слои связаны между собой арматурными базальтопластиковыми стержнями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4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своей кажущейся простоте теплоэффективные блоки полностью соответствуют своему названию, что хорошо характеризует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представленная диаграмма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8" y="4140263"/>
            <a:ext cx="4515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Приведенное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теплопередачи для различных конструкций стен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tudfile.net/html/2706/72/html_LG3biyrFsL.cJS8/htmlconvd-gquno726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3" t="65396" r="2412"/>
          <a:stretch/>
        </p:blipFill>
        <p:spPr bwMode="auto">
          <a:xfrm>
            <a:off x="140368" y="646332"/>
            <a:ext cx="4515853" cy="34323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40367" y="4760467"/>
            <a:ext cx="119634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 сырьем для производства теплоэффективных многослойных стеновых блоков являются: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портландцемент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(М500);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керамзитовый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гравий (фр. 0,5—5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песок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(фр. 2,2—2,5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ускоритель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твердения УП-2;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пенообразователь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ПБ-2000 или воздухововлекающая добавка SDO-L;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пенополистирол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(25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/м3);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вода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96588" y="2397419"/>
            <a:ext cx="7307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теплоэффективного блока избавляет строителей от таких трудоемких и дорогостоящих операций, как утепление стены и декоративное ее оформление. </a:t>
            </a: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Блок легкий и сравнительно большой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400×300×200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благодаря своим точным геометрическим размерам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(±1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укладывается на слой клея толщиной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более 2—4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Расход клея минимален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25 кг на один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блоков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а значит, и потребление воды незначительно. </a:t>
            </a:r>
            <a:endParaRPr lang="ru-RU" sz="1600" b="1" dirty="0"/>
          </a:p>
        </p:txBody>
      </p:sp>
      <p:pic>
        <p:nvPicPr>
          <p:cNvPr id="11" name="Рисунок 10" descr="https://studfile.net/html/2706/72/html_LG3biyrFsL.cJS8/htmlconvd-gquno7266x1.jpg"/>
          <p:cNvPicPr/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683"/>
          <a:stretch/>
        </p:blipFill>
        <p:spPr bwMode="auto">
          <a:xfrm>
            <a:off x="4796588" y="646332"/>
            <a:ext cx="7114675" cy="1555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22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изготовления блоков могут также применяться самые разнообразные местные сыпучие материалы, в частности золы "уносы", отходы черной металлургии, шлаки.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местного сырья себестоимость получаемой продукции — теплоэффективного блока, значительно сокращается, причем без снижения его потребительских качеств.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9" y="1354218"/>
            <a:ext cx="6194508" cy="5383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14586" y="1370745"/>
            <a:ext cx="56530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Номенклатура изделий включает в себя следующие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рядовые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том числе рядовой блок с отверстием для воздушного клапана, обеспечивающего вентиляцию дома);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угловые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(внутренние, наружные);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четвертью для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поясные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доборные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4586" y="4018193"/>
            <a:ext cx="565308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Теплоэффективный блок с успехом может применяться и при возведении многоэтажных каркасных домов в качестве ограждающего самонесущего материала.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его несущая часть может быть даже уменьшена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70—100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дает дополнительный источник экономии при производстве блока, снижая его себестоимость.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НИИ "Техноблок" (Россия</a:t>
            </a:r>
            <a:r>
              <a:rPr lang="ru-RU" b="1" kern="1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техноблока показана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техноблок собирается из фасадной и внутренней облицовочных пластин с использованием пластиковых стяжек, и металлических Г-образных крюков, завинченных в закладные гайки облицовочных пластин.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Г-образный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каждого крюка оказывается вмурованным в монолитную стену. Для получения утепленной стены в техноблок устанавливают одну-две пластины утеплителя из пенополистирола в зависимости от требуемых теплотехнических свойств стены. Для получения стен нужной толщины используются Г-образные крюки разного размера и (или) последовательное соединение нескольких пластиковых стяжек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70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6" y="2616102"/>
            <a:ext cx="5221455" cy="4150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462587" y="2559532"/>
            <a:ext cx="6605086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Модуль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собирается в следующем порядке. Сначала пластина утеплителя прикладывается к фасадной облицовочной пластине и в облицовочную пластину завинчиваются Г-образные крюки. Во внутреннюю облицовочную пластину также заворачиваются крюки. Пластиковые стяжки зацепляют за крюки фасадной пластины. Далее обе облицовочные пластины устанавливают на место в стене и, немного изгибая упругие пластиковые стяжки, цепляют их проушинами за крюки другой пластины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Вес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облицовочных пластин готовой стены "повисает" на крюках и, несмотря на то, что пластины "стоят" одна на другой, вышестоящие пластины не нагружают нижестоящие.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Облицовочная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Техноблок решает проблему фасадной облицовки радикально — пластины опалубки являются одновременно высококачественной облицовкой. </a:t>
            </a:r>
          </a:p>
        </p:txBody>
      </p:sp>
    </p:spTree>
    <p:extLst>
      <p:ext uri="{BB962C8B-B14F-4D97-AF65-F5344CB8AC3E}">
        <p14:creationId xmlns:p14="http://schemas.microsoft.com/office/powerpoint/2010/main" val="4310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7090" y="86769"/>
            <a:ext cx="821491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Строительство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зданий и сооружений со стенами из трехслойных блоков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рассматриваемого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типа получило довольно широкое распространение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Финляндии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Норвегии, Дании, Швеции, Канаде, а также в Объединенных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Арабских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Эмиратах. </a:t>
            </a:r>
          </a:p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Данная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конструкционная система, на основании двадцатилетнего опыта    использования в странах Скандинавии с суровым климатом зарекомендовала себя, как отличное решение для каменных домов с малыми энергозатратами.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Теплоизолирующая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способность стен из финблоков толщиной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350 мм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аналогична теплоизолирующей способности кирпичной стены толщиной примерно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Трехслойные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блоки, изготавливаемые компанией «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предназначены для устройства наружных несущих стен зданий и представляют собой жесткие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элементы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объединяющие в себе функции оставляемой опалубки, утеплителя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также основания для нанесения отделочных слоев.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Однако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настоящее время не отработана технология и отсутствуют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типовые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технологические карты по монтажу таких блоков.</a:t>
            </a:r>
          </a:p>
        </p:txBody>
      </p:sp>
      <p:pic>
        <p:nvPicPr>
          <p:cNvPr id="4" name="Рисунок 4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37" t="3920"/>
          <a:stretch>
            <a:fillRect/>
          </a:stretch>
        </p:blipFill>
        <p:spPr bwMode="auto">
          <a:xfrm>
            <a:off x="0" y="86768"/>
            <a:ext cx="3811836" cy="35263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3" descr="1"/>
          <p:cNvPicPr>
            <a:picLocks noChangeAspect="1" noChangeArrowheads="1"/>
          </p:cNvPicPr>
          <p:nvPr/>
        </p:nvPicPr>
        <p:blipFill>
          <a:blip r:embed="rId4" cstate="print"/>
          <a:srcRect l="3594" t="4025" r="2955" b="3405"/>
          <a:stretch>
            <a:fillRect/>
          </a:stretch>
        </p:blipFill>
        <p:spPr bwMode="auto">
          <a:xfrm>
            <a:off x="0" y="3485992"/>
            <a:ext cx="3811836" cy="3372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960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37" y="110523"/>
            <a:ext cx="12037325" cy="57606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Сравнительная техническая характеристика стеновых материалов, применяемых в Казахстане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611938"/>
              </p:ext>
            </p:extLst>
          </p:nvPr>
        </p:nvGraphicFramePr>
        <p:xfrm>
          <a:off x="77334" y="686586"/>
          <a:ext cx="12037326" cy="610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66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</a:pP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Керамзитобетонные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Пенобетонные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Газосиликатные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Опилкобетонные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Шлакоблоки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Финблоки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Прочность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кв.см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50-150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5-20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25-75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238,6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Объемный вес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куб.м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700-1500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200-600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500-1000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Теплопроводность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(Вт/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мГрад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0,15-0,45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0,2-0,4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0,3-0,5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0,038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Морозостойкость (циклов)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Усадка (% мм/м)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0,6-1,2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0,5-1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Водопоглощение (%)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60-80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Стоимость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/куб.)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Сейсмоустойчивость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2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34" y="0"/>
            <a:ext cx="12096466" cy="72008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возведения стен из финблоков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Zhuldiz\Pictures\Shema-vozvedenija-steny-iz-blok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CC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5534" y="677872"/>
            <a:ext cx="11900848" cy="6180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78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2" y="0"/>
            <a:ext cx="12091916" cy="6721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Горизонтальное армирование через отверстие, в шахматном порядке и эти полости заполняются бетоном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5842" name="Picture 2" descr="C:\Users\Zhuldiz\Pictures\ФИНБЛОКИ\горизонтальная армировка через отверстие, в шахматном порядке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0126" y="672105"/>
            <a:ext cx="5402304" cy="5997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5843" name="Picture 3" descr="C:\Users\Zhuldiz\Pictures\ФИНБЛОКИ\эти полости заполнятся бетоном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5999" y="672104"/>
            <a:ext cx="5859439" cy="5997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22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587"/>
            <a:ext cx="12096466" cy="6772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Цоколь с гидроизоляцией, подготовленный под заливку монолитной плиты</a:t>
            </a:r>
          </a:p>
        </p:txBody>
      </p:sp>
      <p:pic>
        <p:nvPicPr>
          <p:cNvPr id="36866" name="Picture 2" descr="C:\Users\Zhuldiz\Pictures\ФИНБЛОКИ\цоколь с гидроизоляцией,подготовленный под заливку монолитной плиты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6477" y="944970"/>
            <a:ext cx="5372669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6867" name="Picture 3" descr="C:\Users\Zhuldiz\Pictures\ФИНБЛОКИ\Цокольный этаж,гидроизоляция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23992" y="944969"/>
            <a:ext cx="5890504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85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2"/>
            <a:ext cx="11818962" cy="59539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Армируется 12 арматурой и заполняются бетоном М200</a:t>
            </a:r>
          </a:p>
        </p:txBody>
      </p:sp>
      <p:pic>
        <p:nvPicPr>
          <p:cNvPr id="37890" name="Picture 2" descr="C:\Users\Zhuldiz\Pictures\ФИНБЛОКИ\армируется 12 арматурой и заполняются бетоном М200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18865" y="842338"/>
            <a:ext cx="10331355" cy="57550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5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250" y="0"/>
            <a:ext cx="11505063" cy="65509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 сверху на монолитную плиту перекрытия</a:t>
            </a:r>
          </a:p>
        </p:txBody>
      </p:sp>
      <p:pic>
        <p:nvPicPr>
          <p:cNvPr id="38914" name="Picture 2" descr="C:\Users\Zhuldiz\Pictures\ФИНБЛОКИ\вид сверху на монолитную плиту перекрытия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251" y="533520"/>
            <a:ext cx="11505062" cy="6063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69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209826"/>
            <a:ext cx="11832609" cy="62268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Монолитная железобетонная плита получится</a:t>
            </a:r>
          </a:p>
        </p:txBody>
      </p:sp>
      <p:pic>
        <p:nvPicPr>
          <p:cNvPr id="39938" name="Picture 2" descr="C:\Users\Zhuldiz\Pictures\ФИНБЛОКИ\монолитная железобетонная стена получается...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7105" y="959782"/>
            <a:ext cx="10345002" cy="5768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65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705"/>
            <a:ext cx="10515600" cy="5492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Для производства FINNBLOCK используются: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36979"/>
            <a:ext cx="12192000" cy="4351338"/>
          </a:xfrm>
        </p:spPr>
        <p:txBody>
          <a:bodyPr>
            <a:noAutofit/>
          </a:bodyPr>
          <a:lstStyle/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представляет собой газонаполненный материал, получаемый из полистирола и его производных, а также из сополимеров стирола.  Механические свойства материала определяются его кажущейся плотностью: чем она выше, тем больше прочность и ниже водопоглощение, гигроскопичность, паро- и воздухопроницаемость.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Цементно-песчаный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раствор в его состав кроме цемента входят различные мелкие наполнители, такие как песок или мелкий щебень. В некоторых случаях в такую смесь вносят специальные добавки.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компонентов и технологии приготовления зависит то, насколько раствор будет соответствовать определенным требованиям. Нарушать инструкцию, по которой производится цементно-песчаный раствор для штукатурки, не рекомендуется, так как это может привести к разрушению строительных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конструкций.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FINNBLOCK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  в монтаже  и  не  требует  дополнительной  спецтехники.  В  отличие  от  бетонных  блоков FINNBLOCK  не  нужно  утеплять и отделывать. В  условиях возрастающей  стоимости  на энергоносители FINNBLOCK еще и экономичен, поскольку обладает теплосберегающими качествами. Для Казахстана же это вообще идеальный строительный материал, принимая во внимание самые разные факторы: и природные условия, и стоимость жилья, и уровень благосостояния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846" y="56016"/>
            <a:ext cx="8229600" cy="492664"/>
          </a:xfrm>
        </p:spPr>
        <p:txBody>
          <a:bodyPr anchor="t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Свойства финблоков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548680"/>
            <a:ext cx="11969086" cy="63093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Размеры теплоизоляционных блоков производства АО «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600х350х200 мм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(длина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ширина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высота)  или 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600х400х200  мм  и  вес 29 кг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Кладочный теплоизоляционный блок  состоит  из  полых  бетонных  оболочек  и  находящегося между ними теплоизоляционного слоя (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 мм или 168 мм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). Бетонная оболочка и теплоизоляция соединены между собой в шип.</a:t>
            </a:r>
          </a:p>
          <a:p>
            <a:pPr algn="just"/>
            <a:endParaRPr lang="ru-RU" sz="2000" b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37230" y="1896506"/>
            <a:ext cx="10604310" cy="189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5048"/>
              </p:ext>
            </p:extLst>
          </p:nvPr>
        </p:nvGraphicFramePr>
        <p:xfrm>
          <a:off x="122831" y="4565706"/>
          <a:ext cx="11969085" cy="217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Рядовой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Угловой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Торцевой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Блок,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состоящий из 2-х частей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Половинный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 29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550х350х200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28,5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 кг/18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14,5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59595" y="3977319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Кладочные финблоки производства АО «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Madison Group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3684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26417"/>
            <a:ext cx="10795379" cy="428676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Технические свойства финблоков и бетонной массы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069002"/>
              </p:ext>
            </p:extLst>
          </p:nvPr>
        </p:nvGraphicFramePr>
        <p:xfrm>
          <a:off x="136476" y="655095"/>
          <a:ext cx="11941792" cy="6202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0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блоков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8,33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1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бетона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125 л/м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3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 для заливки: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класс прочности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макс. размер гранул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подвижность массы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соотношение воды и цемента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каменный заполнитель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доля каменного заполнителя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примеси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добавки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 ниже В25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– 8 мм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П4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/ ц ≤ 0,50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предпочтительно круглый природный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неразмельчённый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камень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≤ 0,65% (паста ≤ 0,35%)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без золы-уноса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пластификатор и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порофор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Арматурная сталь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А500С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Вес за бетонированной стены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530 кг/м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Коэффициент теплопередачи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0,25/0,17 Вт/м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°С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6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49131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работ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668740"/>
            <a:ext cx="11969087" cy="60006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Фундамент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Фундаменты домов, строящихся из финблоков АО«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, обычно возводятся прямо на грунте в виде ленточного фундамента, или ленточный фундамент  устраивается  на  свайном  основании.  В  обоих случаях  фундамент изготавливается из готовой фундаментной опалубки. Это быстрый,  простой  и  недорогой  способ строительства фундамента. Возможны  и другие варианты устройства фундамента как, например, плита.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Поставка и складирование блоков на стройплощадке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Первую партию блоков рекомендуется доставить на стройплощадку только после заливки фундамента и установки направляющих линий, чтобы поддоны с блоками не мешали выполнению измерений.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Блоки  упакованы  на  грузовые  поддоны  размером  1220 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1240  мм  и  обёрнуты плёнкой.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Подготовка к кладке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До начала кладки необходимо проверить размеры фундамента и прямизну углов. На верхнюю поверхность фундамента при помощи линейного шнура наносятся линии, соответствующие наружной поверхности стен.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углы стен вертикально в сторону направления каждой стены при помощи уровня устанавливаются направляющие стойки.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После  установки  направляющих  нивелиром  определяется  отметка  верхней поверхности  фундамента,  она и будет  исходной  отметкой  нижней поверхности первого ряда  финблоков.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109182"/>
            <a:ext cx="12069170" cy="66191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Кладка первого ряда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фундамент выполнен точно в соответствии с размерами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замеров верхней поверхности ± 2 мм)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кладку первого ряда блоков можно начинать прямо на поверхности фундамента. Если верхняя поверхность фундамента выполнена не достаточно точно, то кладка первого ряда производится с использованием клиньев. В этом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обеих сторон под блок устанавливаются пластмассовые монтажные клинья. При помощи клиньев, линейного шнура и уровня блоки укладываются на нужной отметке и с требуемой прямизной.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условие успешной кладки –первый ряд блоков  должен быть на одной и той же отметке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(&lt;± 2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!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После того, как кладка первого ряда успешно выполнена с помощью шнура и уровня, можно начинать кладку остальных рядов.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 кладутся ярусами ряд за рядом. Перед началом кладки надо натянуть шнур между направляющими. Кладку начинать с угла. Направление кладки выбрать на своё усмотрение – либо  по  часовой,  либо  против  часовой  стрелки.  При необходимости половинные и торцевые блоки распиливаются на месте.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Оконные и дверные проёмы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поверхности оконных  и  дверных  проёмов изготавливаются  из торцевых блоков.  Это  во  многом  ускоряет  и  облегчает  выполнение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особенности  тогда,  когда  при проектировании стен  возводимых  зданий  была использована система модульного измерения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0"/>
            <a:ext cx="11955439" cy="6669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7. Обработка финблоков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Обработку блоков лучше всего производить угловым шлифовальным станком с алмазным диском. Во  время разрезания финблоков необходимо пользоваться индивидуальными средствами  защиты – защитными  очками,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берушами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респираторами.  Разрезать  блоки  лучше  на открытом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воздухе для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запылённости. Для разделения предварительно над разрезанных блоков требуется обычная ручная пила.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Армирование</a:t>
            </a: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 из финблоков армируются  только  в  соответствии с конструктивными чертежами,  на  которых  показано  расположение  арматуры периодического профиля. Наиболее подходящая арматура диаметром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10 и 12 мм.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  укладывается  одновременно с  кладкой  блоков. Монтаж поперечной арматуры выполняется после кладки, в этом случае стальные стержни арматуры вставляются внутрь стены. Для обеспечения устойчивости поперечной арматуры во время бетонирования можно использовать продольную арматуру в качестве монтажной.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масса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                                                                                         не ниже В25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фракции заполнителя                 8 - 16 мм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Пластичность                                                                           П4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вода/цемент                                                    в / 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0,50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Заполнители из камня - рекомендуются недроблёный природный круглый камень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заполнителя из камня                                                   ≥ 65%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пасты                                                                                ≤35%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вода+цемент+воздух+добавки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Примеси - золу-унос не использовать.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требования - морозостойкий бетон (придание дополнительной пористости; интервал пор ≤ 0,27 мм), закачка бетононасосом.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3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905" y="105817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 выпусков арматуры в стене из финблоков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32764" y="978906"/>
            <a:ext cx="9840036" cy="5217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9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88" y="0"/>
            <a:ext cx="12171312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504967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Бетонирование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534" y="504967"/>
            <a:ext cx="12096466" cy="61643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Высота заливки бетонной массы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Рекомендуется  выполнять  кладку  и  бетонировать  стены  из  теплоизоляционных блоков ярусами  высотой по 1,4 метра. Кладка блоков стены и заливка бетонной массы производятся в два или несколько этапов. На рабочем шве уровень бетонной массы доводится до середины блока верхнего ряда. Шов должен иметь армирование.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Заливка бетонной массы и уплотнение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Заливка бетонной массы производится бетононасосом. При заливке бетонной массы с максимальной фракцией заполнителя 16 мм используется шланг диаметром 2,5 дюйма (при фракции 8 мм диаметр шланга 2,0 дюйма). Стена заливается послойно, примерно по 0,5 метра по всему периметру. Бетонная масса через каждые 200 – 400 мм тщательно уплотняется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Ø 20 – 25 мм. Уплотнение выполняется двумя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вибробулавами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если объём бетонирования более 10 м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 При уплотнении каждого слоя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углубляется на 10 см в предыдущий слой.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Нельзя уплотнять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часть  блока,  где  проходят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кабельканалы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электропроводки и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электророзетка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чтобы не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повредить подсоединения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розетки. 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Увлажнение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Сухой (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неполитый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) бетонный блок впитывает из бетонной массы большую часть содержащейся в ней воды, и тогда масса быстро затвердевает, что затрудняет заливку бетона. В таких случаях в конструкциях могут остаться пустоты, и ухудшится сцепление арматуры  с бетоном.  </a:t>
            </a: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блоки  не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увлажнялись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заливки,  то запроектированная прочность  не  будет достигнута. Поэтому  конструкцию  из финблоков необходимо  тщательно увлажнить водой  до начала бетонирования. При температуре ниже 0°С увлажнение запрещено.</a:t>
            </a:r>
          </a:p>
          <a:p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4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2" y="0"/>
            <a:ext cx="12082818" cy="6324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4. Бетонирование в зимних условиях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возведении стен из финблоков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0°С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надо следить за тем, чтобы блоки не были опрелыми, обледенелыми или покрытыми снегом.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Стальная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арматура также должна  быть свободной от  льда  и  снега. Конструкции предохраняются от скапливания снега и льда. Если зимой на время строительства объект не защищён от холода и непогоды, то увлажнять блоки перед бетонированием запрещено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˚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 зимой подобная защитная мера предпринимается, то стены бетонируются бетонной массой того же состава и по тому же методу, что и в летнее время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зимних условиях необходимо обеспечить достаточное затвердевание бетона.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Минимальные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сроки затвердевания бетона в несущих и ненесущих конструкциях.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28805"/>
              </p:ext>
            </p:extLst>
          </p:nvPr>
        </p:nvGraphicFramePr>
        <p:xfrm>
          <a:off x="54591" y="3998793"/>
          <a:ext cx="12023679" cy="275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7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демонтажа опалубки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 затвердевания бетона ненесущих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 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 сутки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8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анализа технической и экономической эффективности строящихся типов домов в табл. 7.11 приведены показатели кирпичных, панельных, монолитных домов в сравнении со строительством домов по каркасно-монолитной технологии в расчете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площади.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приведены при сопоставимых качествах жилых домов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053332"/>
              </p:ext>
            </p:extLst>
          </p:nvPr>
        </p:nvGraphicFramePr>
        <p:xfrm>
          <a:off x="92244" y="1231106"/>
          <a:ext cx="12007512" cy="5373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Сметная стоимость в ценах 1999 года на 1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(среднегодовая с 01.01.99 по 01.09.99 г.)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 руб.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68677"/>
                  </a:ext>
                </a:extLst>
              </a:tr>
              <a:tr h="330034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2.Основные материалы: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142803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 пр. к М400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925685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6015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6821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 пр. с 38/23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3.Бетон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железобетон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т. ч. монолитный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2714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71141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99713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091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3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22860"/>
              </p:ext>
            </p:extLst>
          </p:nvPr>
        </p:nvGraphicFramePr>
        <p:xfrm>
          <a:off x="92244" y="573566"/>
          <a:ext cx="12007512" cy="2995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4.Лесоматериалы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68677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5.Объем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12427,1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6219,4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5980,7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5547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6.Кирпич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7.Общая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2538,4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1455,2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1461,2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1374,04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8.Жилая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1226,80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824,8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836,7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856,2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9.Летние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218,3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118,5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2714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47839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44" y="3875966"/>
            <a:ext cx="1200751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использованием сборно-монолитного каркаса увеличивается общая полезная площадь дома за счет уменьшения толщины стены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12,8÷16,3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стоимость строительства несущих конструкций каркасного здания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до 39 %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возврата затрат от увеличения площади.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каркасной технологии расширяются возможности использования подвальных и цокольных площадей.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сборно-монолитного каркаса исключаются потери площади на температурно-деформационных швах здания.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Сборно-монолитный каркас предоставляет возможность использования в ограждающих конструкциях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конструкционных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с низкими показателями прочности, но высокими теплоизоляционными характеристиками.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каркасного здания происходит уменьшение веса несущих конструкций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454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3418</Words>
  <Application>Microsoft Office PowerPoint</Application>
  <PresentationFormat>Широкоэкранный</PresentationFormat>
  <Paragraphs>545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техническая характеристика стеновых материалов, применяемых в Казахстане</vt:lpstr>
      <vt:lpstr>Схема возведения стен из финблоков</vt:lpstr>
      <vt:lpstr>Горизонтальное армирование через отверстие, в шахматном порядке и эти полости заполняются бетоном </vt:lpstr>
      <vt:lpstr>Цоколь с гидроизоляцией, подготовленный под заливку монолитной плиты</vt:lpstr>
      <vt:lpstr>Армируется 12 арматурой и заполняются бетоном М200</vt:lpstr>
      <vt:lpstr>Вид сверху на монолитную плиту перекрытия</vt:lpstr>
      <vt:lpstr>Монолитная железобетонная плита получится</vt:lpstr>
      <vt:lpstr>Для производства FINNBLOCK используются: </vt:lpstr>
      <vt:lpstr>Свойства финблоков </vt:lpstr>
      <vt:lpstr>Технические свойства финблоков и бетонной массы </vt:lpstr>
      <vt:lpstr>Этапы работ</vt:lpstr>
      <vt:lpstr>Презентация PowerPoint</vt:lpstr>
      <vt:lpstr>Презентация PowerPoint</vt:lpstr>
      <vt:lpstr>Расположение выпусков арматуры в стене из финблоков</vt:lpstr>
      <vt:lpstr>Бетонирование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28</cp:revision>
  <dcterms:created xsi:type="dcterms:W3CDTF">2024-01-07T04:32:35Z</dcterms:created>
  <dcterms:modified xsi:type="dcterms:W3CDTF">2024-01-21T13:03:30Z</dcterms:modified>
</cp:coreProperties>
</file>